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66" r:id="rId5"/>
    <p:sldId id="267" r:id="rId6"/>
    <p:sldId id="260" r:id="rId7"/>
    <p:sldId id="268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le Roberson" initials="CR" lastIdx="1" clrIdx="0">
    <p:extLst>
      <p:ext uri="{19B8F6BF-5375-455C-9EA6-DF929625EA0E}">
        <p15:presenceInfo xmlns:p15="http://schemas.microsoft.com/office/powerpoint/2012/main" userId="Cole Robers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v Roberson" userId="0acd45e2b33b2161" providerId="LiveId" clId="{1F66F138-7323-4A85-8C53-9B96FF0C14D6}"/>
    <pc:docChg chg="modSld">
      <pc:chgData name="Kev Roberson" userId="0acd45e2b33b2161" providerId="LiveId" clId="{1F66F138-7323-4A85-8C53-9B96FF0C14D6}" dt="2021-03-13T01:20:23.038" v="75" actId="403"/>
      <pc:docMkLst>
        <pc:docMk/>
      </pc:docMkLst>
      <pc:sldChg chg="modSp mod">
        <pc:chgData name="Kev Roberson" userId="0acd45e2b33b2161" providerId="LiveId" clId="{1F66F138-7323-4A85-8C53-9B96FF0C14D6}" dt="2021-03-13T01:19:39.664" v="70" actId="20577"/>
        <pc:sldMkLst>
          <pc:docMk/>
          <pc:sldMk cId="621413556" sldId="256"/>
        </pc:sldMkLst>
        <pc:spChg chg="mod">
          <ac:chgData name="Kev Roberson" userId="0acd45e2b33b2161" providerId="LiveId" clId="{1F66F138-7323-4A85-8C53-9B96FF0C14D6}" dt="2021-03-13T01:19:39.664" v="70" actId="20577"/>
          <ac:spMkLst>
            <pc:docMk/>
            <pc:sldMk cId="621413556" sldId="256"/>
            <ac:spMk id="3" creationId="{2BD9E3B1-B202-4001-AD76-F6740C60AB8B}"/>
          </ac:spMkLst>
        </pc:spChg>
      </pc:sldChg>
      <pc:sldChg chg="modSp mod">
        <pc:chgData name="Kev Roberson" userId="0acd45e2b33b2161" providerId="LiveId" clId="{1F66F138-7323-4A85-8C53-9B96FF0C14D6}" dt="2021-03-13T01:20:23.038" v="75" actId="403"/>
        <pc:sldMkLst>
          <pc:docMk/>
          <pc:sldMk cId="3901422643" sldId="258"/>
        </pc:sldMkLst>
        <pc:spChg chg="mod">
          <ac:chgData name="Kev Roberson" userId="0acd45e2b33b2161" providerId="LiveId" clId="{1F66F138-7323-4A85-8C53-9B96FF0C14D6}" dt="2021-03-13T01:20:23.038" v="75" actId="403"/>
          <ac:spMkLst>
            <pc:docMk/>
            <pc:sldMk cId="3901422643" sldId="258"/>
            <ac:spMk id="3" creationId="{E1BFEAC5-772D-477B-922B-D3FAC9DA0492}"/>
          </ac:spMkLst>
        </pc:spChg>
      </pc:sldChg>
      <pc:sldChg chg="modSp mod">
        <pc:chgData name="Kev Roberson" userId="0acd45e2b33b2161" providerId="LiveId" clId="{1F66F138-7323-4A85-8C53-9B96FF0C14D6}" dt="2021-03-13T01:12:26.175" v="58" actId="20577"/>
        <pc:sldMkLst>
          <pc:docMk/>
          <pc:sldMk cId="3882528501" sldId="262"/>
        </pc:sldMkLst>
        <pc:spChg chg="mod">
          <ac:chgData name="Kev Roberson" userId="0acd45e2b33b2161" providerId="LiveId" clId="{1F66F138-7323-4A85-8C53-9B96FF0C14D6}" dt="2021-03-13T01:12:26.175" v="58" actId="20577"/>
          <ac:spMkLst>
            <pc:docMk/>
            <pc:sldMk cId="3882528501" sldId="262"/>
            <ac:spMk id="11" creationId="{E6BD42FF-F45C-4EFF-995D-6FB03FAC042E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16T09:46:10.330" idx="1">
    <p:pos x="10" y="10"/>
    <p:text/>
    <p:extLst>
      <p:ext uri="{C676402C-5697-4E1C-873F-D02D1690AC5C}">
        <p15:threadingInfo xmlns:p15="http://schemas.microsoft.com/office/powerpoint/2012/main" timeZoneBias="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179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30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658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5483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435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523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277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396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426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700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194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637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475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188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522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014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176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2097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19E56-55D2-4DDC-8E3B-0D163E17C9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691" y="221074"/>
            <a:ext cx="8033433" cy="3329581"/>
          </a:xfrm>
        </p:spPr>
        <p:txBody>
          <a:bodyPr/>
          <a:lstStyle/>
          <a:p>
            <a:r>
              <a:rPr lang="en-US" dirty="0"/>
              <a:t>The Origins of Supermassive Black Holes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9E3B1-B202-4001-AD76-F6740C60A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691" y="4354651"/>
            <a:ext cx="8825658" cy="1740619"/>
          </a:xfrm>
        </p:spPr>
        <p:txBody>
          <a:bodyPr>
            <a:normAutofit fontScale="92500" lnSpcReduction="20000"/>
          </a:bodyPr>
          <a:lstStyle/>
          <a:p>
            <a:r>
              <a:rPr lang="en-US" sz="3900" dirty="0"/>
              <a:t>Cole Roberson</a:t>
            </a:r>
          </a:p>
          <a:p>
            <a:r>
              <a:rPr lang="en-US" sz="2100" dirty="0"/>
              <a:t>In collaboration with: Dr. R. Scott Barrows (University of Colorado, Boulder)</a:t>
            </a:r>
          </a:p>
          <a:p>
            <a:r>
              <a:rPr lang="en-US" sz="2100" dirty="0"/>
              <a:t>Sponsored By the Northern Arizona University NASA Space Grant Consortium</a:t>
            </a:r>
          </a:p>
          <a:p>
            <a:endParaRPr lang="en-US" dirty="0"/>
          </a:p>
        </p:txBody>
      </p:sp>
      <p:pic>
        <p:nvPicPr>
          <p:cNvPr id="1026" name="Picture 2" descr="NAU NASA Space Grant - NAU NASA Space Grant">
            <a:extLst>
              <a:ext uri="{FF2B5EF4-FFF2-40B4-BE49-F238E27FC236}">
                <a16:creationId xmlns:a16="http://schemas.microsoft.com/office/drawing/2014/main" id="{513753F2-2254-46DD-9A33-D058F9378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477" y="218855"/>
            <a:ext cx="2576832" cy="219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orthern Arizona University : Rankings, Fees &amp; Courses Details | Top  Universities">
            <a:extLst>
              <a:ext uri="{FF2B5EF4-FFF2-40B4-BE49-F238E27FC236}">
                <a16:creationId xmlns:a16="http://schemas.microsoft.com/office/drawing/2014/main" id="{8D47BEC0-EC88-4777-BECF-12832E28E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477" y="4205124"/>
            <a:ext cx="2576832" cy="219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413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941A6-618F-4734-9C8F-A3C71D3A3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Background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02A50E-0300-463D-890A-7E8D5D2F01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8930" y="1553182"/>
                <a:ext cx="6188189" cy="3785419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90000"/>
                  </a:lnSpc>
                  <a:buNone/>
                </a:pPr>
                <a:endParaRPr lang="en-US" sz="2400" dirty="0">
                  <a:solidFill>
                    <a:srgbClr val="FFFFFF"/>
                  </a:solidFill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FFFFFF"/>
                    </a:solidFill>
                  </a:rPr>
                  <a:t>Supermassive black holes grow as a result of different phenomena and are observed in the cores of galaxies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FFFFFF"/>
                    </a:solidFill>
                  </a:rPr>
                  <a:t>Black Holes grow commonly from accretion of interstellar gas and dust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FFFFFF"/>
                    </a:solidFill>
                  </a:rPr>
                  <a:t>Also can grow from mergers with other black holes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FFFFFF"/>
                    </a:solidFill>
                  </a:rPr>
                  <a:t>We attempt to address how these black holes grew to supermassive sizes ( &gt;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FFFFFF"/>
                    </a:solidFill>
                  </a:rPr>
                  <a:t> Solar Masses)</a:t>
                </a:r>
              </a:p>
              <a:p>
                <a:pPr marL="457200" lvl="1" indent="0">
                  <a:lnSpc>
                    <a:spcPct val="90000"/>
                  </a:lnSpc>
                  <a:buNone/>
                </a:pPr>
                <a:endParaRPr lang="en-US" sz="2400" dirty="0">
                  <a:solidFill>
                    <a:srgbClr val="FFFFFF"/>
                  </a:solidFill>
                </a:endParaRPr>
              </a:p>
              <a:p>
                <a:pPr marL="457200" lvl="1" indent="0">
                  <a:lnSpc>
                    <a:spcPct val="90000"/>
                  </a:lnSpc>
                  <a:buNone/>
                </a:pPr>
                <a:endParaRPr lang="en-US" sz="2400" dirty="0">
                  <a:solidFill>
                    <a:srgbClr val="FFFFFF"/>
                  </a:solidFill>
                </a:endParaRPr>
              </a:p>
              <a:p>
                <a:pPr marL="457200" lvl="1" indent="0">
                  <a:lnSpc>
                    <a:spcPct val="90000"/>
                  </a:lnSpc>
                  <a:buNone/>
                </a:pPr>
                <a:endParaRPr lang="en-US" sz="2400" dirty="0">
                  <a:solidFill>
                    <a:srgbClr val="FFFFFF"/>
                  </a:solidFill>
                </a:endParaRPr>
              </a:p>
              <a:p>
                <a:pPr marL="457200" lvl="1" indent="0">
                  <a:lnSpc>
                    <a:spcPct val="90000"/>
                  </a:lnSpc>
                  <a:buNone/>
                </a:pPr>
                <a:endParaRPr lang="en-US" sz="2400" dirty="0">
                  <a:solidFill>
                    <a:srgbClr val="FFFFFF"/>
                  </a:solidFill>
                </a:endParaRPr>
              </a:p>
              <a:p>
                <a:pPr marL="457200" lvl="1" indent="0">
                  <a:lnSpc>
                    <a:spcPct val="90000"/>
                  </a:lnSpc>
                  <a:buNone/>
                </a:pPr>
                <a:endParaRPr lang="en-US" sz="2400" dirty="0">
                  <a:solidFill>
                    <a:srgbClr val="FFFFFF"/>
                  </a:solidFill>
                </a:endParaRPr>
              </a:p>
              <a:p>
                <a:pPr marL="457200" lvl="1" indent="0">
                  <a:lnSpc>
                    <a:spcPct val="90000"/>
                  </a:lnSpc>
                  <a:buNone/>
                </a:pPr>
                <a:endParaRPr lang="en-US" sz="2400" dirty="0">
                  <a:solidFill>
                    <a:srgbClr val="FFFFFF"/>
                  </a:solidFill>
                </a:endParaRPr>
              </a:p>
              <a:p>
                <a:pPr marL="457200" lvl="1" indent="0">
                  <a:lnSpc>
                    <a:spcPct val="90000"/>
                  </a:lnSpc>
                  <a:buNone/>
                </a:pPr>
                <a:endParaRPr lang="en-US" sz="2400" dirty="0">
                  <a:solidFill>
                    <a:srgbClr val="FFFFFF"/>
                  </a:solidFill>
                </a:endParaRPr>
              </a:p>
              <a:p>
                <a:pPr marL="457200" lvl="1" indent="0">
                  <a:lnSpc>
                    <a:spcPct val="90000"/>
                  </a:lnSpc>
                  <a:buNone/>
                </a:pPr>
                <a:endParaRPr lang="en-US" sz="2400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02A50E-0300-463D-890A-7E8D5D2F01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8930" y="1553182"/>
                <a:ext cx="6188189" cy="3785419"/>
              </a:xfrm>
              <a:blipFill>
                <a:blip r:embed="rId3"/>
                <a:stretch>
                  <a:fillRect l="-787" r="-2657" b="-23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Binary black hole - Wikipedia">
            <a:extLst>
              <a:ext uri="{FF2B5EF4-FFF2-40B4-BE49-F238E27FC236}">
                <a16:creationId xmlns:a16="http://schemas.microsoft.com/office/drawing/2014/main" id="{E3D65736-78F2-4976-9580-F4E6D478B7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6" r="31245"/>
          <a:stretch/>
        </p:blipFill>
        <p:spPr bwMode="auto"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509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21D2C-C7AD-4852-8013-8235B0FE1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BFEAC5-772D-477B-922B-D3FAC9DA04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04293" y="1715567"/>
                <a:ext cx="8946541" cy="4195481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3200" dirty="0"/>
                  <a:t>To understand how supermassive black holes form we need to observe intermediate-mass black holes growing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3200" dirty="0"/>
                  <a:t> Solar Masses)</a:t>
                </a:r>
              </a:p>
              <a:p>
                <a:pPr lvl="1"/>
                <a:r>
                  <a:rPr lang="en-US" sz="3000" dirty="0"/>
                  <a:t>One method is analyzing Hyper-luminous X-Ray Sources (HLXs)</a:t>
                </a:r>
              </a:p>
              <a:p>
                <a:pPr lvl="2"/>
                <a:r>
                  <a:rPr lang="en-US" sz="2800" dirty="0"/>
                  <a:t>HLXs are off-nuclear x-ray sources found in the outer parts of galaxies that are extraordinarily bright</a:t>
                </a:r>
              </a:p>
              <a:p>
                <a:pPr lvl="1"/>
                <a:r>
                  <a:rPr lang="en-US" sz="3000" dirty="0"/>
                  <a:t>Dim in visible but bright in X-Ray continuum</a:t>
                </a:r>
              </a:p>
              <a:p>
                <a:pPr lvl="2"/>
                <a:r>
                  <a:rPr lang="en-US" sz="2800" dirty="0"/>
                  <a:t>Unlikely to be supermassive, likely intermediate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BFEAC5-772D-477B-922B-D3FAC9DA04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4293" y="1715567"/>
                <a:ext cx="8946541" cy="4195481"/>
              </a:xfrm>
              <a:blipFill>
                <a:blip r:embed="rId2"/>
                <a:stretch>
                  <a:fillRect l="-954" t="-4064" r="-1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1422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AE5A4-3F77-4505-9A25-158C41D6F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42" y="177391"/>
            <a:ext cx="4795482" cy="1641987"/>
          </a:xfrm>
        </p:spPr>
        <p:txBody>
          <a:bodyPr>
            <a:normAutofit/>
          </a:bodyPr>
          <a:lstStyle/>
          <a:p>
            <a:r>
              <a:rPr lang="en-US" dirty="0"/>
              <a:t>What we look for: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6BEA5-7DD0-4AA2-8128-2E3ED80C3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977" y="906202"/>
            <a:ext cx="10733319" cy="1402852"/>
          </a:xfrm>
        </p:spPr>
        <p:txBody>
          <a:bodyPr>
            <a:normAutofit/>
          </a:bodyPr>
          <a:lstStyle/>
          <a:p>
            <a:r>
              <a:rPr lang="en-US" sz="1600" dirty="0"/>
              <a:t>Xray sources could be in background</a:t>
            </a:r>
          </a:p>
          <a:p>
            <a:r>
              <a:rPr lang="en-US" sz="1600" dirty="0"/>
              <a:t>Step 1 is confirming the source has the same redshift as the galaxy – primary purpose of the observation, analysis of redshift</a:t>
            </a:r>
          </a:p>
          <a:p>
            <a:pPr lvl="1"/>
            <a:r>
              <a:rPr lang="en-US" sz="1400" dirty="0"/>
              <a:t>We collected spectra of the subset of HLXs to compare the redshift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69006C-F678-4067-ACE4-7BE7015FD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5932" y="2159060"/>
            <a:ext cx="8401091" cy="44281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1DA0F5-9388-458A-8B56-83F5D3A55860}"/>
              </a:ext>
            </a:extLst>
          </p:cNvPr>
          <p:cNvSpPr txBox="1"/>
          <p:nvPr/>
        </p:nvSpPr>
        <p:spPr>
          <a:xfrm>
            <a:off x="7636102" y="1943275"/>
            <a:ext cx="1512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3"/>
                </a:solidFill>
              </a:rPr>
              <a:t>Color Composite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0EECAD-4E35-4D81-9E70-7FA1B8CCA466}"/>
              </a:ext>
            </a:extLst>
          </p:cNvPr>
          <p:cNvSpPr txBox="1"/>
          <p:nvPr/>
        </p:nvSpPr>
        <p:spPr>
          <a:xfrm>
            <a:off x="-216167" y="2432960"/>
            <a:ext cx="42232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/>
              <a:t>Red Cross is host galaxy core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/>
              <a:t>Cyan is HLX candidate position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/>
              <a:t>Pink indicates X-Rays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B845A1-1FDD-4521-98AA-B46015FF8E5D}"/>
              </a:ext>
            </a:extLst>
          </p:cNvPr>
          <p:cNvSpPr txBox="1"/>
          <p:nvPr/>
        </p:nvSpPr>
        <p:spPr>
          <a:xfrm>
            <a:off x="9263581" y="1932967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3"/>
                </a:solidFill>
              </a:rPr>
              <a:t>R - band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CABEF5-0ECD-49E2-9569-D5DE9E767BAD}"/>
              </a:ext>
            </a:extLst>
          </p:cNvPr>
          <p:cNvSpPr txBox="1"/>
          <p:nvPr/>
        </p:nvSpPr>
        <p:spPr>
          <a:xfrm>
            <a:off x="10768510" y="1930798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3"/>
                </a:solidFill>
              </a:rPr>
              <a:t>X-Ray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93C934-56AA-477F-809F-9E4529BCA496}"/>
              </a:ext>
            </a:extLst>
          </p:cNvPr>
          <p:cNvSpPr txBox="1"/>
          <p:nvPr/>
        </p:nvSpPr>
        <p:spPr>
          <a:xfrm>
            <a:off x="3269957" y="6587231"/>
            <a:ext cx="3041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i="0" dirty="0">
                <a:effectLst/>
                <a:latin typeface="-apple-system"/>
              </a:rPr>
              <a:t> R. Scott Barrows </a:t>
            </a:r>
            <a:r>
              <a:rPr lang="en-US" sz="1100" b="0" i="1" dirty="0">
                <a:effectLst/>
                <a:latin typeface="-apple-system"/>
              </a:rPr>
              <a:t>et al</a:t>
            </a:r>
            <a:r>
              <a:rPr lang="en-US" sz="1100" b="0" i="0" dirty="0">
                <a:effectLst/>
                <a:latin typeface="-apple-system"/>
              </a:rPr>
              <a:t> 2019 </a:t>
            </a:r>
            <a:r>
              <a:rPr lang="en-US" sz="1100" b="0" i="1" dirty="0" err="1">
                <a:effectLst/>
                <a:latin typeface="-apple-system"/>
              </a:rPr>
              <a:t>ApJ</a:t>
            </a:r>
            <a:r>
              <a:rPr lang="en-US" sz="1100" b="0" i="0" dirty="0">
                <a:effectLst/>
                <a:latin typeface="-apple-system"/>
              </a:rPr>
              <a:t> </a:t>
            </a:r>
            <a:r>
              <a:rPr lang="en-US" sz="1100" b="1" i="0" dirty="0">
                <a:effectLst/>
                <a:latin typeface="-apple-system"/>
              </a:rPr>
              <a:t>882</a:t>
            </a:r>
            <a:r>
              <a:rPr lang="en-US" sz="1100" b="0" i="0" dirty="0">
                <a:effectLst/>
                <a:latin typeface="-apple-system"/>
              </a:rPr>
              <a:t> 181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399896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981AAD-5F33-40E2-9DE4-2F4AE37D2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610" y="1862873"/>
            <a:ext cx="3420815" cy="34208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53D137-472F-43AB-8125-5326DD7A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412" y="114069"/>
            <a:ext cx="8595542" cy="1400530"/>
          </a:xfrm>
        </p:spPr>
        <p:txBody>
          <a:bodyPr>
            <a:normAutofit/>
          </a:bodyPr>
          <a:lstStyle/>
          <a:p>
            <a:r>
              <a:rPr lang="en-US" dirty="0"/>
              <a:t>Long-Slit Spectroscopy of HLXs</a:t>
            </a:r>
          </a:p>
        </p:txBody>
      </p:sp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3D1D574A-A028-4D80-8247-63D271B428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832" y="1862873"/>
            <a:ext cx="6495349" cy="2301486"/>
          </a:xfrm>
          <a:prstGeom prst="rect">
            <a:avLst/>
          </a:prstGeom>
          <a:effectLst/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994EE85-F787-4436-945D-660C9BE42F5A}"/>
              </a:ext>
            </a:extLst>
          </p:cNvPr>
          <p:cNvSpPr/>
          <p:nvPr/>
        </p:nvSpPr>
        <p:spPr>
          <a:xfrm rot="13268500">
            <a:off x="2213961" y="2739788"/>
            <a:ext cx="161374" cy="2258299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811CFE-61F8-4C68-90F3-5149AC8C74A7}"/>
              </a:ext>
            </a:extLst>
          </p:cNvPr>
          <p:cNvSpPr txBox="1"/>
          <p:nvPr/>
        </p:nvSpPr>
        <p:spPr>
          <a:xfrm rot="2403081">
            <a:off x="2647101" y="2860375"/>
            <a:ext cx="11420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Spectral Axis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2C0800-34F9-4925-85AB-73773B82BA7A}"/>
              </a:ext>
            </a:extLst>
          </p:cNvPr>
          <p:cNvSpPr txBox="1"/>
          <p:nvPr/>
        </p:nvSpPr>
        <p:spPr>
          <a:xfrm rot="18613442">
            <a:off x="2015227" y="3213309"/>
            <a:ext cx="19175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Spatial Axis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F788E2-1EEC-4CE4-86DD-B00334FD21A1}"/>
              </a:ext>
            </a:extLst>
          </p:cNvPr>
          <p:cNvSpPr txBox="1"/>
          <p:nvPr/>
        </p:nvSpPr>
        <p:spPr>
          <a:xfrm>
            <a:off x="7203429" y="4130662"/>
            <a:ext cx="3290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Spectral Axis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F1A49D-61D6-4FC9-BEE0-8D0FBD41AF38}"/>
              </a:ext>
            </a:extLst>
          </p:cNvPr>
          <p:cNvSpPr txBox="1"/>
          <p:nvPr/>
        </p:nvSpPr>
        <p:spPr>
          <a:xfrm rot="16200000">
            <a:off x="3705863" y="2813002"/>
            <a:ext cx="1917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Spatial Axis</a:t>
            </a:r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id="{7567A291-6568-44AC-8268-3ED3683B92F0}"/>
              </a:ext>
            </a:extLst>
          </p:cNvPr>
          <p:cNvSpPr/>
          <p:nvPr/>
        </p:nvSpPr>
        <p:spPr>
          <a:xfrm>
            <a:off x="2148397" y="4002623"/>
            <a:ext cx="941033" cy="222031"/>
          </a:xfrm>
          <a:prstGeom prst="leftArrow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79A796-1BAF-4DBD-BF3E-9EBF194D257E}"/>
              </a:ext>
            </a:extLst>
          </p:cNvPr>
          <p:cNvSpPr txBox="1"/>
          <p:nvPr/>
        </p:nvSpPr>
        <p:spPr>
          <a:xfrm>
            <a:off x="2121758" y="4230690"/>
            <a:ext cx="17045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HLX Candidate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19C5E5BD-9CB0-45F8-BEB0-3BA7D346A50D}"/>
              </a:ext>
            </a:extLst>
          </p:cNvPr>
          <p:cNvSpPr/>
          <p:nvPr/>
        </p:nvSpPr>
        <p:spPr>
          <a:xfrm>
            <a:off x="1251751" y="3351808"/>
            <a:ext cx="1216241" cy="484065"/>
          </a:xfrm>
          <a:prstGeom prst="rightArrow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D407F1-AEB5-4079-90D1-58E84A6F0DA0}"/>
              </a:ext>
            </a:extLst>
          </p:cNvPr>
          <p:cNvSpPr txBox="1"/>
          <p:nvPr/>
        </p:nvSpPr>
        <p:spPr>
          <a:xfrm>
            <a:off x="1137639" y="3213308"/>
            <a:ext cx="1464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Host Galaxy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8B6CE2-72CC-4BD8-A3EF-68D57FF99562}"/>
              </a:ext>
            </a:extLst>
          </p:cNvPr>
          <p:cNvSpPr txBox="1"/>
          <p:nvPr/>
        </p:nvSpPr>
        <p:spPr>
          <a:xfrm>
            <a:off x="784412" y="5314935"/>
            <a:ext cx="37076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This object is not the galaxy we studied, but I used this image to illustrate our analysis of the spectrum</a:t>
            </a:r>
          </a:p>
        </p:txBody>
      </p:sp>
    </p:spTree>
    <p:extLst>
      <p:ext uri="{BB962C8B-B14F-4D97-AF65-F5344CB8AC3E}">
        <p14:creationId xmlns:p14="http://schemas.microsoft.com/office/powerpoint/2010/main" val="906749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50F33C-BF17-4834-BD47-3A8B471B9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5764" y="2017953"/>
            <a:ext cx="7844190" cy="357251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25A04-056D-4AA3-8E29-F4EDB65CF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817" y="233143"/>
            <a:ext cx="11088689" cy="147892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extremely sharp peak is the Hydrogen – Alpha emission line</a:t>
            </a:r>
          </a:p>
          <a:p>
            <a:r>
              <a:rPr lang="en-US" dirty="0"/>
              <a:t>Our spectrum is taken from the SLOAN Digital Sky Survey and the object is J011258.35+153159.1</a:t>
            </a:r>
          </a:p>
          <a:p>
            <a:r>
              <a:rPr lang="en-US" dirty="0"/>
              <a:t>We expect the HLX to be about 3.81 pixels above the spectrum.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0F90D4-4981-4582-A573-8FF75097A392}"/>
              </a:ext>
            </a:extLst>
          </p:cNvPr>
          <p:cNvSpPr txBox="1"/>
          <p:nvPr/>
        </p:nvSpPr>
        <p:spPr>
          <a:xfrm rot="16200000">
            <a:off x="3038419" y="3303094"/>
            <a:ext cx="2023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Spatial Axis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E387D2-3FE3-4D1F-8527-80AA160A9CE0}"/>
              </a:ext>
            </a:extLst>
          </p:cNvPr>
          <p:cNvSpPr txBox="1"/>
          <p:nvPr/>
        </p:nvSpPr>
        <p:spPr>
          <a:xfrm>
            <a:off x="7246280" y="5614304"/>
            <a:ext cx="298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Spectral Axis</a:t>
            </a:r>
          </a:p>
        </p:txBody>
      </p:sp>
      <p:sp>
        <p:nvSpPr>
          <p:cNvPr id="23" name="Arrow: Left 22">
            <a:extLst>
              <a:ext uri="{FF2B5EF4-FFF2-40B4-BE49-F238E27FC236}">
                <a16:creationId xmlns:a16="http://schemas.microsoft.com/office/drawing/2014/main" id="{7B223B83-FAD7-40B6-939D-0A1764DC4B6C}"/>
              </a:ext>
            </a:extLst>
          </p:cNvPr>
          <p:cNvSpPr/>
          <p:nvPr/>
        </p:nvSpPr>
        <p:spPr>
          <a:xfrm>
            <a:off x="9523585" y="3497903"/>
            <a:ext cx="855445" cy="544793"/>
          </a:xfrm>
          <a:prstGeom prst="leftArrow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2BBB507D-3D63-42CD-AFEC-32DC6DFCF11F}"/>
              </a:ext>
            </a:extLst>
          </p:cNvPr>
          <p:cNvSpPr/>
          <p:nvPr/>
        </p:nvSpPr>
        <p:spPr>
          <a:xfrm>
            <a:off x="8706631" y="3812635"/>
            <a:ext cx="778213" cy="544793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332ED4-A393-4712-BE14-56C2B1AE240C}"/>
              </a:ext>
            </a:extLst>
          </p:cNvPr>
          <p:cNvSpPr/>
          <p:nvPr/>
        </p:nvSpPr>
        <p:spPr>
          <a:xfrm>
            <a:off x="4205760" y="3607025"/>
            <a:ext cx="7844189" cy="353134"/>
          </a:xfrm>
          <a:prstGeom prst="rect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0E82B5-BF56-407C-ACB1-8331A21D8E56}"/>
              </a:ext>
            </a:extLst>
          </p:cNvPr>
          <p:cNvSpPr/>
          <p:nvPr/>
        </p:nvSpPr>
        <p:spPr>
          <a:xfrm>
            <a:off x="4205760" y="2299317"/>
            <a:ext cx="7844189" cy="3291149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196426F-81A3-4C6C-8C3C-4BC22C0696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073" y="2075943"/>
            <a:ext cx="3420815" cy="342081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15B86F3-C4B1-48F9-B54C-9CC69D24492C}"/>
              </a:ext>
            </a:extLst>
          </p:cNvPr>
          <p:cNvSpPr/>
          <p:nvPr/>
        </p:nvSpPr>
        <p:spPr>
          <a:xfrm rot="13268500">
            <a:off x="1672424" y="2952858"/>
            <a:ext cx="161374" cy="2258299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BEF0CB1-0B68-4114-9B84-ADA051C94802}"/>
              </a:ext>
            </a:extLst>
          </p:cNvPr>
          <p:cNvSpPr txBox="1"/>
          <p:nvPr/>
        </p:nvSpPr>
        <p:spPr>
          <a:xfrm rot="2403081">
            <a:off x="2105564" y="3073445"/>
            <a:ext cx="11420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Spectral Axis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3C11342-258C-4A22-A96E-9FDE6B273D63}"/>
              </a:ext>
            </a:extLst>
          </p:cNvPr>
          <p:cNvSpPr txBox="1"/>
          <p:nvPr/>
        </p:nvSpPr>
        <p:spPr>
          <a:xfrm rot="18613442">
            <a:off x="1473690" y="3426379"/>
            <a:ext cx="19175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Spatial Axis</a:t>
            </a:r>
          </a:p>
        </p:txBody>
      </p:sp>
      <p:sp>
        <p:nvSpPr>
          <p:cNvPr id="26" name="Arrow: Left 25">
            <a:extLst>
              <a:ext uri="{FF2B5EF4-FFF2-40B4-BE49-F238E27FC236}">
                <a16:creationId xmlns:a16="http://schemas.microsoft.com/office/drawing/2014/main" id="{79B980D6-759C-40FA-AB00-0F5275EC6652}"/>
              </a:ext>
            </a:extLst>
          </p:cNvPr>
          <p:cNvSpPr/>
          <p:nvPr/>
        </p:nvSpPr>
        <p:spPr>
          <a:xfrm>
            <a:off x="1606860" y="4215693"/>
            <a:ext cx="941033" cy="222031"/>
          </a:xfrm>
          <a:prstGeom prst="leftArrow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EFDFC6D-EBEA-4B1E-8731-7F5EBE8CAAC7}"/>
              </a:ext>
            </a:extLst>
          </p:cNvPr>
          <p:cNvSpPr txBox="1"/>
          <p:nvPr/>
        </p:nvSpPr>
        <p:spPr>
          <a:xfrm>
            <a:off x="1580221" y="4443760"/>
            <a:ext cx="17045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HLX Candidate</a:t>
            </a: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7D5D1CF2-044B-4AB4-B38E-96548D80F9F9}"/>
              </a:ext>
            </a:extLst>
          </p:cNvPr>
          <p:cNvSpPr/>
          <p:nvPr/>
        </p:nvSpPr>
        <p:spPr>
          <a:xfrm>
            <a:off x="710214" y="3564878"/>
            <a:ext cx="1216241" cy="484065"/>
          </a:xfrm>
          <a:prstGeom prst="rightArrow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F3B8923-2B36-466C-96B2-FAD1BD357007}"/>
              </a:ext>
            </a:extLst>
          </p:cNvPr>
          <p:cNvSpPr txBox="1"/>
          <p:nvPr/>
        </p:nvSpPr>
        <p:spPr>
          <a:xfrm>
            <a:off x="596102" y="3426378"/>
            <a:ext cx="1464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Host Galaxy</a:t>
            </a:r>
          </a:p>
        </p:txBody>
      </p:sp>
    </p:spTree>
    <p:extLst>
      <p:ext uri="{BB962C8B-B14F-4D97-AF65-F5344CB8AC3E}">
        <p14:creationId xmlns:p14="http://schemas.microsoft.com/office/powerpoint/2010/main" val="2983219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7016485-2774-408B-AFD6-93E7C4870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2435" y="3406740"/>
            <a:ext cx="5521911" cy="3176052"/>
          </a:xfrm>
          <a:prstGeom prst="rect">
            <a:avLst/>
          </a:prstGeom>
        </p:spPr>
      </p:pic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D013F19A-8CD4-4F08-ABF4-3DBD533C1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092" y="299906"/>
            <a:ext cx="4718968" cy="867618"/>
          </a:xfrm>
        </p:spPr>
        <p:txBody>
          <a:bodyPr>
            <a:normAutofit/>
          </a:bodyPr>
          <a:lstStyle/>
          <a:p>
            <a:r>
              <a:rPr lang="en-US" sz="4000" dirty="0"/>
              <a:t>Is there an HLX?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C672677-7BBE-41E5-85B8-613EC8770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5803" y="275208"/>
            <a:ext cx="5521911" cy="301338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87FF6BF5-8B9A-4FBF-B91A-F58867B7C1D9}"/>
              </a:ext>
            </a:extLst>
          </p:cNvPr>
          <p:cNvSpPr txBox="1"/>
          <p:nvPr/>
        </p:nvSpPr>
        <p:spPr>
          <a:xfrm>
            <a:off x="9215027" y="867618"/>
            <a:ext cx="18909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H-</a:t>
            </a:r>
            <a:r>
              <a:rPr lang="el-GR" sz="14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14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emission line →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D8A26D-1A46-4095-9071-4CD8EA25AEB5}"/>
              </a:ext>
            </a:extLst>
          </p:cNvPr>
          <p:cNvSpPr txBox="1"/>
          <p:nvPr/>
        </p:nvSpPr>
        <p:spPr>
          <a:xfrm rot="5400000">
            <a:off x="10410334" y="1597236"/>
            <a:ext cx="2616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Yellow wide aperture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18E0EA-68C6-4C1F-ADE0-AFBBF5CCB6A1}"/>
              </a:ext>
            </a:extLst>
          </p:cNvPr>
          <p:cNvSpPr txBox="1"/>
          <p:nvPr/>
        </p:nvSpPr>
        <p:spPr>
          <a:xfrm rot="5400000">
            <a:off x="10122117" y="4926251"/>
            <a:ext cx="3153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Green narrow aperture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455FCD-E617-45CD-A823-6F0AC779C24C}"/>
              </a:ext>
            </a:extLst>
          </p:cNvPr>
          <p:cNvSpPr txBox="1"/>
          <p:nvPr/>
        </p:nvSpPr>
        <p:spPr>
          <a:xfrm>
            <a:off x="6838467" y="3542452"/>
            <a:ext cx="4489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Spatial width = 5 pixels | range: y = (200, 205)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0C2B0C-E5B4-4947-9010-D0E5DF9E35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574" y="1250049"/>
            <a:ext cx="4974380" cy="16287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853A4D-4B8D-4A4C-8481-237AC4977E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574" y="4590126"/>
            <a:ext cx="4974380" cy="533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AA93C5-B6C2-4685-842E-7CBD2426F983}"/>
              </a:ext>
            </a:extLst>
          </p:cNvPr>
          <p:cNvSpPr txBox="1"/>
          <p:nvPr/>
        </p:nvSpPr>
        <p:spPr>
          <a:xfrm>
            <a:off x="6561307" y="1998515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[O I]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DFFC62-4ABD-4325-BC1F-09AFA5E0FBEC}"/>
              </a:ext>
            </a:extLst>
          </p:cNvPr>
          <p:cNvSpPr txBox="1"/>
          <p:nvPr/>
        </p:nvSpPr>
        <p:spPr>
          <a:xfrm>
            <a:off x="9958763" y="1767805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[N II]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E183FD-D0E6-44C2-ADD5-24B4E54C7721}"/>
              </a:ext>
            </a:extLst>
          </p:cNvPr>
          <p:cNvSpPr txBox="1"/>
          <p:nvPr/>
        </p:nvSpPr>
        <p:spPr>
          <a:xfrm>
            <a:off x="10873163" y="2156588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[N II]</a:t>
            </a:r>
          </a:p>
        </p:txBody>
      </p:sp>
    </p:spTree>
    <p:extLst>
      <p:ext uri="{BB962C8B-B14F-4D97-AF65-F5344CB8AC3E}">
        <p14:creationId xmlns:p14="http://schemas.microsoft.com/office/powerpoint/2010/main" val="209728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AAE7B-B3E4-4E20-B86F-C0050EB1F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159755"/>
            <a:ext cx="9404723" cy="1400530"/>
          </a:xfrm>
        </p:spPr>
        <p:txBody>
          <a:bodyPr/>
          <a:lstStyle/>
          <a:p>
            <a:pPr algn="ctr"/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3B606-3BE3-485E-8CC6-D6C287714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105270"/>
            <a:ext cx="8946541" cy="5752730"/>
          </a:xfrm>
        </p:spPr>
        <p:txBody>
          <a:bodyPr>
            <a:normAutofit/>
          </a:bodyPr>
          <a:lstStyle/>
          <a:p>
            <a:r>
              <a:rPr lang="en-US" dirty="0"/>
              <a:t>We detected emission lines associated with the HLX candidate</a:t>
            </a:r>
          </a:p>
          <a:p>
            <a:r>
              <a:rPr lang="en-US" dirty="0"/>
              <a:t>The emission lines are at the same observed wavelength as those of the Host Galaxy</a:t>
            </a:r>
          </a:p>
          <a:p>
            <a:pPr lvl="1"/>
            <a:r>
              <a:rPr lang="en-US" dirty="0"/>
              <a:t>Because of this, it is a true HLX and is interacting with the host galaxy</a:t>
            </a:r>
          </a:p>
          <a:p>
            <a:r>
              <a:rPr lang="en-US" dirty="0"/>
              <a:t>The HLX represents an actively accreting black hole 3.4 kpc from the center of the galaxy</a:t>
            </a:r>
          </a:p>
          <a:p>
            <a:pPr lvl="1"/>
            <a:r>
              <a:rPr lang="en-US" dirty="0"/>
              <a:t>This black hole was likely at the center of a smaller galaxy that the observed galaxy consumed/merged</a:t>
            </a:r>
          </a:p>
          <a:p>
            <a:r>
              <a:rPr lang="en-US" dirty="0"/>
              <a:t>This merger likely triggered active accretion onto the black hole and produced strong detectable optical emissions and X-Rays</a:t>
            </a:r>
          </a:p>
          <a:p>
            <a:r>
              <a:rPr lang="en-US" dirty="0"/>
              <a:t>The mass of the black hole is unknown, but due to no detectable stellar components near it, it is likely an intermediate-mass black hole (IMBH)</a:t>
            </a:r>
          </a:p>
          <a:p>
            <a:r>
              <a:rPr lang="en-US" dirty="0"/>
              <a:t>Finally, this source represents an IMBH accreting matter and this process can lead to the growth of a SMBH</a:t>
            </a:r>
          </a:p>
        </p:txBody>
      </p:sp>
    </p:spTree>
    <p:extLst>
      <p:ext uri="{BB962C8B-B14F-4D97-AF65-F5344CB8AC3E}">
        <p14:creationId xmlns:p14="http://schemas.microsoft.com/office/powerpoint/2010/main" val="14810194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2373</TotalTime>
  <Words>507</Words>
  <Application>Microsoft Office PowerPoint</Application>
  <PresentationFormat>Widescreen</PresentationFormat>
  <Paragraphs>67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-apple-system</vt:lpstr>
      <vt:lpstr>Arial</vt:lpstr>
      <vt:lpstr>Cambria Math</vt:lpstr>
      <vt:lpstr>Century Gothic</vt:lpstr>
      <vt:lpstr>Times New Roman</vt:lpstr>
      <vt:lpstr>Wingdings</vt:lpstr>
      <vt:lpstr>Wingdings 3</vt:lpstr>
      <vt:lpstr>Ion</vt:lpstr>
      <vt:lpstr>The Origins of Supermassive Black Holes</vt:lpstr>
      <vt:lpstr>Background</vt:lpstr>
      <vt:lpstr>Background</vt:lpstr>
      <vt:lpstr>What we look for:</vt:lpstr>
      <vt:lpstr>Long-Slit Spectroscopy of HLXs</vt:lpstr>
      <vt:lpstr>PowerPoint Presentation</vt:lpstr>
      <vt:lpstr>PowerPoint Presentation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Origins of Supermassive black holes</dc:title>
  <dc:creator>Kev Roberson</dc:creator>
  <cp:lastModifiedBy>Cole Roberson</cp:lastModifiedBy>
  <cp:revision>61</cp:revision>
  <dcterms:created xsi:type="dcterms:W3CDTF">2021-03-12T23:48:14Z</dcterms:created>
  <dcterms:modified xsi:type="dcterms:W3CDTF">2021-04-16T17:24:13Z</dcterms:modified>
</cp:coreProperties>
</file>